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3" r:id="rId2"/>
  </p:sldMasterIdLst>
  <p:notesMasterIdLst>
    <p:notesMasterId r:id="rId14"/>
  </p:notesMasterIdLst>
  <p:handoutMasterIdLst>
    <p:handoutMasterId r:id="rId15"/>
  </p:handoutMasterIdLst>
  <p:sldIdLst>
    <p:sldId id="257" r:id="rId3"/>
    <p:sldId id="264" r:id="rId4"/>
    <p:sldId id="256" r:id="rId5"/>
    <p:sldId id="259" r:id="rId6"/>
    <p:sldId id="265" r:id="rId7"/>
    <p:sldId id="266" r:id="rId8"/>
    <p:sldId id="267" r:id="rId9"/>
    <p:sldId id="268" r:id="rId10"/>
    <p:sldId id="269" r:id="rId11"/>
    <p:sldId id="270" r:id="rId12"/>
    <p:sldId id="263" r:id="rId13"/>
  </p:sldIdLst>
  <p:sldSz cx="9144000" cy="6858000" type="screen4x3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865" autoAdjust="0"/>
  </p:normalViewPr>
  <p:slideViewPr>
    <p:cSldViewPr>
      <p:cViewPr>
        <p:scale>
          <a:sx n="60" d="100"/>
          <a:sy n="60" d="100"/>
        </p:scale>
        <p:origin x="-780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88" y="-102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87A81-7B71-48E9-B3F6-C9E8685A6CDF}" type="datetimeFigureOut">
              <a:rPr lang="cs-CZ" smtClean="0"/>
              <a:t>31.3.2014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5ABCC-DA9D-4DEE-A190-68C75698B8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33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04D97-1E85-4F1F-840E-F45D8590A456}" type="datetimeFigureOut">
              <a:rPr lang="cs-CZ" smtClean="0"/>
              <a:t>31.3.2014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D2F39-A443-4425-AA20-F8BE65E96B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4087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D2F39-A443-4425-AA20-F8BE65E96BD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196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D2F39-A443-4425-AA20-F8BE65E96BD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981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D2F39-A443-4425-AA20-F8BE65E96BD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7126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effectLst/>
              </a:rPr>
              <a:t>Úkolem GA ČR je každoročně na základě veřejné soutěže ve výzkumu a vývoji udělit granty nejlepším projektům základního výzkumu ze všech oborů vědy. Granty nebo také účelové finanční prostředky poskytuje GA ČR z kapitoly státního rozpočtu, která jí přísluší, tj. kapitoly 321.</a:t>
            </a:r>
          </a:p>
          <a:p>
            <a:endParaRPr lang="cs-CZ" dirty="0" smtClean="0"/>
          </a:p>
          <a:p>
            <a:r>
              <a:rPr lang="cs-CZ" dirty="0" smtClean="0"/>
              <a:t>Alfa = ochrana ŽP, materiály, energetické využití</a:t>
            </a:r>
            <a:r>
              <a:rPr lang="cs-CZ" baseline="0" dirty="0" smtClean="0"/>
              <a:t>  (1. listopadu 2013)</a:t>
            </a:r>
          </a:p>
          <a:p>
            <a:r>
              <a:rPr lang="cs-CZ" baseline="0" dirty="0" smtClean="0"/>
              <a:t>Beta = státní správy</a:t>
            </a:r>
          </a:p>
          <a:p>
            <a:r>
              <a:rPr lang="cs-CZ" baseline="0" dirty="0" smtClean="0"/>
              <a:t>GAMA = komercializace </a:t>
            </a:r>
          </a:p>
          <a:p>
            <a:r>
              <a:rPr lang="cs-CZ" baseline="0" dirty="0" smtClean="0"/>
              <a:t>DELTA = mezinárodní spolupráce</a:t>
            </a:r>
          </a:p>
          <a:p>
            <a:r>
              <a:rPr lang="cs-CZ" baseline="0" dirty="0" smtClean="0"/>
              <a:t>Omega = posílení aplikovaných společenských věd (výzkumná instituce + PO)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D2F39-A443-4425-AA20-F8BE65E96BD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02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D2F39-A443-4425-AA20-F8BE65E96BD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02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D2F39-A443-4425-AA20-F8BE65E96BD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1443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2988543" y="6308551"/>
            <a:ext cx="3815705" cy="287337"/>
          </a:xfrm>
        </p:spPr>
        <p:txBody>
          <a:bodyPr anchor="ctr" anchorCtr="0"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988543" y="6595888"/>
            <a:ext cx="3815705" cy="262112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2988543" y="6308551"/>
            <a:ext cx="3815705" cy="287337"/>
          </a:xfrm>
        </p:spPr>
        <p:txBody>
          <a:bodyPr anchor="ctr" anchorCtr="0"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988543" y="6595888"/>
            <a:ext cx="3815705" cy="262112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45861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45861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2988543" y="6308551"/>
            <a:ext cx="3815705" cy="287337"/>
          </a:xfrm>
        </p:spPr>
        <p:txBody>
          <a:bodyPr anchor="ctr" anchorCtr="0"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988543" y="6595888"/>
            <a:ext cx="3815705" cy="262112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AD389A-8543-42CC-9206-E0E2D0D746B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637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tránka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717032"/>
            <a:ext cx="7772400" cy="1008112"/>
          </a:xfrm>
        </p:spPr>
        <p:txBody>
          <a:bodyPr anchor="ctr" anchorCtr="0">
            <a:noAutofit/>
          </a:bodyPr>
          <a:lstStyle>
            <a:lvl1pPr>
              <a:defRPr sz="4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4772744"/>
            <a:ext cx="6400800" cy="960512"/>
          </a:xfr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1624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67544" y="3573016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Poděkování / Kontakt…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881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6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2988543" y="6308551"/>
            <a:ext cx="3815705" cy="287337"/>
          </a:xfrm>
        </p:spPr>
        <p:txBody>
          <a:bodyPr anchor="ctr" anchorCtr="0"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988543" y="6595888"/>
            <a:ext cx="3815705" cy="262112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2988543" y="6309320"/>
            <a:ext cx="3815705" cy="287337"/>
          </a:xfrm>
        </p:spPr>
        <p:txBody>
          <a:bodyPr anchor="ctr" anchorCtr="0"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988543" y="6596657"/>
            <a:ext cx="3815705" cy="262112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2988543" y="6308551"/>
            <a:ext cx="3815705" cy="287337"/>
          </a:xfrm>
        </p:spPr>
        <p:txBody>
          <a:bodyPr anchor="ctr" anchorCtr="0"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988543" y="6595888"/>
            <a:ext cx="3815705" cy="262112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9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2988543" y="6308551"/>
            <a:ext cx="3815705" cy="287337"/>
          </a:xfrm>
        </p:spPr>
        <p:txBody>
          <a:bodyPr anchor="ctr" anchorCtr="0"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988543" y="6595888"/>
            <a:ext cx="3815705" cy="262112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2988543" y="6308551"/>
            <a:ext cx="3815705" cy="287337"/>
          </a:xfrm>
        </p:spPr>
        <p:txBody>
          <a:bodyPr anchor="ctr" anchorCtr="0"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988543" y="6595888"/>
            <a:ext cx="3815705" cy="262112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2988543" y="6308551"/>
            <a:ext cx="3815705" cy="287337"/>
          </a:xfrm>
        </p:spPr>
        <p:txBody>
          <a:bodyPr anchor="ctr" anchorCtr="0"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988543" y="6595888"/>
            <a:ext cx="3815705" cy="262112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3008313" cy="7424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692695"/>
            <a:ext cx="5111750" cy="51125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701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2988543" y="6308551"/>
            <a:ext cx="3815705" cy="287337"/>
          </a:xfrm>
        </p:spPr>
        <p:txBody>
          <a:bodyPr anchor="ctr" anchorCtr="0"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988543" y="6595888"/>
            <a:ext cx="3815705" cy="262112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92695"/>
            <a:ext cx="5486400" cy="40348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2988543" y="6308551"/>
            <a:ext cx="3815705" cy="287337"/>
          </a:xfrm>
        </p:spPr>
        <p:txBody>
          <a:bodyPr anchor="ctr" anchorCtr="0"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988543" y="6595888"/>
            <a:ext cx="3815705" cy="262112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Jméno Příjmení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4752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číslo snímku 5"/>
          <p:cNvSpPr txBox="1">
            <a:spLocks/>
          </p:cNvSpPr>
          <p:nvPr/>
        </p:nvSpPr>
        <p:spPr>
          <a:xfrm>
            <a:off x="7740352" y="6376243"/>
            <a:ext cx="79208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70A39-961D-4FCF-B815-1711BD1F564E}" type="slidenum"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rgbClr val="7EC47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srgbClr val="7EC47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tygl\Dropbox\Work\CZU_Sablony\PrezData\fappz_sablona_page2.jpg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6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9C884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88B4F-0999-43E7-A159-EE6A04ECB7C3}" type="datetimeFigureOut">
              <a:rPr lang="cs-CZ" smtClean="0">
                <a:solidFill>
                  <a:srgbClr val="4B9846">
                    <a:tint val="75000"/>
                  </a:srgbClr>
                </a:solidFill>
              </a:rPr>
              <a:pPr/>
              <a:t>31.3.2014</a:t>
            </a:fld>
            <a:endParaRPr lang="cs-CZ">
              <a:solidFill>
                <a:srgbClr val="4B9846">
                  <a:tint val="7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srgbClr val="4B9846">
                  <a:tint val="7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51022-6DD4-43F9-80A7-C9E0AFA21391}" type="slidenum">
              <a:rPr lang="cs-CZ" smtClean="0">
                <a:solidFill>
                  <a:srgbClr val="4B9846">
                    <a:tint val="75000"/>
                  </a:srgbClr>
                </a:solidFill>
              </a:rPr>
              <a:pPr/>
              <a:t>‹#›</a:t>
            </a:fld>
            <a:endParaRPr lang="cs-CZ">
              <a:solidFill>
                <a:srgbClr val="4B9846">
                  <a:tint val="75000"/>
                </a:srgbClr>
              </a:solidFill>
            </a:endParaRPr>
          </a:p>
        </p:txBody>
      </p:sp>
      <p:sp>
        <p:nvSpPr>
          <p:cNvPr id="8" name="Zástupný symbol pro číslo snímku 5"/>
          <p:cNvSpPr txBox="1">
            <a:spLocks/>
          </p:cNvSpPr>
          <p:nvPr/>
        </p:nvSpPr>
        <p:spPr>
          <a:xfrm>
            <a:off x="7740352" y="6376243"/>
            <a:ext cx="792088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A6A70A39-961D-4FCF-B815-1711BD1F564E}" type="slidenum">
              <a:rPr lang="cs-CZ" sz="1600" smtClean="0">
                <a:solidFill>
                  <a:srgbClr val="7EC479"/>
                </a:solidFill>
              </a:rPr>
              <a:pPr algn="ctr">
                <a:defRPr/>
              </a:pPr>
              <a:t>‹#›</a:t>
            </a:fld>
            <a:endParaRPr lang="cs-CZ" sz="1600" dirty="0" smtClean="0">
              <a:solidFill>
                <a:srgbClr val="7EC479"/>
              </a:solidFill>
            </a:endParaRPr>
          </a:p>
        </p:txBody>
      </p:sp>
      <p:pic>
        <p:nvPicPr>
          <p:cNvPr id="10" name="Picture 2" descr="C:\Users\tygl\Dropbox\Work\CZU_Sablony\PrezData\fappz_sablona_page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1"/>
            <a:ext cx="9143997" cy="6857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228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prirucka_draft.docx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package" Target="../embeddings/Microsoft_Word_Document1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ventrubova@fld.czu.cz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restplatform.cz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5874336"/>
            <a:ext cx="6400800" cy="960512"/>
          </a:xfrm>
        </p:spPr>
        <p:txBody>
          <a:bodyPr/>
          <a:lstStyle/>
          <a:p>
            <a:r>
              <a:rPr lang="cs-CZ" sz="2400" dirty="0" smtClean="0"/>
              <a:t>Ing. Kateřina Ventrubová, Ph.D.</a:t>
            </a:r>
          </a:p>
          <a:p>
            <a:r>
              <a:rPr lang="cs-CZ" sz="2400" dirty="0" smtClean="0"/>
              <a:t>proděkanka pro rozvoj</a:t>
            </a:r>
            <a:endParaRPr lang="cs-CZ" sz="2400" dirty="0"/>
          </a:p>
        </p:txBody>
      </p:sp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899592" y="3861048"/>
            <a:ext cx="7772400" cy="1656184"/>
          </a:xfrm>
        </p:spPr>
        <p:txBody>
          <a:bodyPr/>
          <a:lstStyle/>
          <a:p>
            <a:r>
              <a:rPr lang="cs-CZ" sz="28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Výsledky vědy a výzkumu v praxi</a:t>
            </a:r>
            <a:br>
              <a:rPr lang="cs-CZ" sz="28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8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28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8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8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dřevozpracujícího odvětví</a:t>
            </a:r>
            <a:endParaRPr lang="cs-CZ" sz="2800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63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Projektová příručka „Jak na projekty“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179512" y="836712"/>
            <a:ext cx="201622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Krok za krokem aneb jak na to</a:t>
            </a:r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2195736" y="1745135"/>
            <a:ext cx="201622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Succes</a:t>
            </a:r>
            <a:r>
              <a:rPr lang="cs-CZ" dirty="0" smtClean="0"/>
              <a:t> </a:t>
            </a:r>
            <a:r>
              <a:rPr lang="cs-CZ" dirty="0" err="1" smtClean="0"/>
              <a:t>stories</a:t>
            </a:r>
            <a:r>
              <a:rPr lang="cs-CZ" dirty="0" smtClean="0"/>
              <a:t> aneb funguje to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4211960" y="2708920"/>
            <a:ext cx="201622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Časté chyby aneb kdy to nefunguje</a:t>
            </a:r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>
            <a:off x="6228184" y="3687369"/>
            <a:ext cx="201622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Slovník pojmů aneb rozumějme </a:t>
            </a:r>
            <a:endParaRPr lang="cs-CZ" dirty="0"/>
          </a:p>
        </p:txBody>
      </p:sp>
      <p:sp>
        <p:nvSpPr>
          <p:cNvPr id="10" name="Zaoblený obdélník 9"/>
          <p:cNvSpPr/>
          <p:nvPr/>
        </p:nvSpPr>
        <p:spPr>
          <a:xfrm>
            <a:off x="6228184" y="4854822"/>
            <a:ext cx="201622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Užitečné odkazy</a:t>
            </a:r>
            <a:endParaRPr lang="cs-CZ" dirty="0"/>
          </a:p>
        </p:txBody>
      </p:sp>
      <p:graphicFrame>
        <p:nvGraphicFramePr>
          <p:cNvPr id="13" name="Objekt 12">
            <a:hlinkClick r:id="rId3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160446"/>
              </p:ext>
            </p:extLst>
          </p:nvPr>
        </p:nvGraphicFramePr>
        <p:xfrm>
          <a:off x="7020272" y="1369654"/>
          <a:ext cx="1224136" cy="1032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kument" showAsIcon="1" r:id="rId4" imgW="914400" imgH="771480" progId="Word.Document.12">
                  <p:embed/>
                </p:oleObj>
              </mc:Choice>
              <mc:Fallback>
                <p:oleObj name="Dokument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20272" y="1369654"/>
                        <a:ext cx="1224136" cy="1032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925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2627784" y="5013176"/>
            <a:ext cx="4392488" cy="9605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38028" y="481212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Ing. Kateřina Ventrubová, Ph.D. </a:t>
            </a:r>
          </a:p>
          <a:p>
            <a:r>
              <a:rPr lang="cs-CZ" dirty="0">
                <a:solidFill>
                  <a:schemeClr val="bg1"/>
                </a:solidFill>
              </a:rPr>
              <a:t>Česká zemědělská univerzita v Praze</a:t>
            </a:r>
          </a:p>
          <a:p>
            <a:r>
              <a:rPr lang="cs-CZ" dirty="0">
                <a:solidFill>
                  <a:schemeClr val="bg1"/>
                </a:solidFill>
              </a:rPr>
              <a:t>Fakulta lesnická a dřevařská</a:t>
            </a:r>
          </a:p>
          <a:p>
            <a:r>
              <a:rPr lang="cs-CZ" dirty="0">
                <a:solidFill>
                  <a:schemeClr val="bg1"/>
                </a:solidFill>
              </a:rPr>
              <a:t>Kamýcká 1176</a:t>
            </a:r>
          </a:p>
          <a:p>
            <a:r>
              <a:rPr lang="cs-CZ" dirty="0">
                <a:solidFill>
                  <a:schemeClr val="bg1"/>
                </a:solidFill>
              </a:rPr>
              <a:t>165 21 Praha 6 – Suchdol</a:t>
            </a:r>
          </a:p>
          <a:p>
            <a:r>
              <a:rPr lang="cs-CZ" dirty="0">
                <a:solidFill>
                  <a:schemeClr val="bg1"/>
                </a:solidFill>
              </a:rPr>
              <a:t>email: </a:t>
            </a:r>
            <a:r>
              <a:rPr lang="cs-CZ" dirty="0">
                <a:solidFill>
                  <a:schemeClr val="bg1"/>
                </a:solidFill>
                <a:hlinkClick r:id="rId3"/>
              </a:rPr>
              <a:t>ventrubova@fld.czu.cz</a:t>
            </a:r>
            <a:r>
              <a:rPr lang="cs-CZ" dirty="0">
                <a:solidFill>
                  <a:schemeClr val="bg1"/>
                </a:solidFill>
              </a:rPr>
              <a:t> </a:t>
            </a:r>
          </a:p>
          <a:p>
            <a:r>
              <a:rPr lang="cs-CZ" dirty="0">
                <a:solidFill>
                  <a:schemeClr val="bg1"/>
                </a:solidFill>
              </a:rPr>
              <a:t>GSM: +420 722 004 209   </a:t>
            </a:r>
          </a:p>
        </p:txBody>
      </p:sp>
      <p:pic>
        <p:nvPicPr>
          <p:cNvPr id="6" name="Picture 4" descr="j033689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667760"/>
            <a:ext cx="8747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406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Bylo nebylo…</a:t>
            </a:r>
            <a:endParaRPr lang="cs-CZ" dirty="0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99094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839" y="1391072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12713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039" y="4508854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421" y="4653136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68" y="1198313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79" y="4740865"/>
            <a:ext cx="1364777" cy="136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5139"/>
            <a:ext cx="1143864" cy="114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5" name="Picture 1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56" y="3078221"/>
            <a:ext cx="1272471" cy="127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7" name="Picture 1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239" y="289140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72398" y="3325406"/>
            <a:ext cx="296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/>
              <a:t>=</a:t>
            </a:r>
            <a:endParaRPr lang="cs-CZ" sz="5400" b="1" dirty="0"/>
          </a:p>
        </p:txBody>
      </p:sp>
      <p:pic>
        <p:nvPicPr>
          <p:cNvPr id="62478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821" y="2541453"/>
            <a:ext cx="1497012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5758833" y="4508854"/>
            <a:ext cx="1765495" cy="197308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nice 19"/>
          <p:cNvCxnSpPr/>
          <p:nvPr/>
        </p:nvCxnSpPr>
        <p:spPr bwMode="auto">
          <a:xfrm flipV="1">
            <a:off x="5508104" y="4653136"/>
            <a:ext cx="1800200" cy="175665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Ovál 8"/>
          <p:cNvSpPr/>
          <p:nvPr/>
        </p:nvSpPr>
        <p:spPr bwMode="auto">
          <a:xfrm>
            <a:off x="6516216" y="836712"/>
            <a:ext cx="2627784" cy="3816424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69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 obsahu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Reálný život fakulty versus praxe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Možnosti financování výzkumu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Zapojení v projektech</a:t>
            </a:r>
          </a:p>
          <a:p>
            <a:pPr>
              <a:lnSpc>
                <a:spcPct val="150000"/>
              </a:lnSpc>
            </a:pPr>
            <a:endParaRPr lang="cs-CZ" dirty="0" smtClean="0"/>
          </a:p>
          <a:p>
            <a:pPr>
              <a:lnSpc>
                <a:spcPct val="150000"/>
              </a:lnSpc>
            </a:pP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249" y="1412776"/>
            <a:ext cx="3203848" cy="299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42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Reálný život fakulty x potřeby praxe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75252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1763688" y="4509815"/>
            <a:ext cx="3815705" cy="287337"/>
          </a:xfrm>
        </p:spPr>
        <p:txBody>
          <a:bodyPr/>
          <a:lstStyle/>
          <a:p>
            <a:r>
              <a:rPr lang="cs-CZ" dirty="0" smtClean="0"/>
              <a:t>Pohled představitele univerzity</a:t>
            </a:r>
            <a:endParaRPr lang="cs-CZ" dirty="0"/>
          </a:p>
        </p:txBody>
      </p:sp>
      <p:sp>
        <p:nvSpPr>
          <p:cNvPr id="6" name="Rovnoramenný trojúhelník 5"/>
          <p:cNvSpPr/>
          <p:nvPr/>
        </p:nvSpPr>
        <p:spPr>
          <a:xfrm>
            <a:off x="755576" y="692696"/>
            <a:ext cx="7848872" cy="14401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dirty="0" smtClean="0"/>
              <a:t>FLD</a:t>
            </a:r>
            <a:endParaRPr lang="cs-CZ" sz="6000" dirty="0"/>
          </a:p>
        </p:txBody>
      </p:sp>
      <p:sp>
        <p:nvSpPr>
          <p:cNvPr id="8" name="Obdélník 7"/>
          <p:cNvSpPr/>
          <p:nvPr/>
        </p:nvSpPr>
        <p:spPr>
          <a:xfrm>
            <a:off x="1259632" y="2168058"/>
            <a:ext cx="1296144" cy="2629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2800" dirty="0" smtClean="0"/>
              <a:t>pedagogika</a:t>
            </a:r>
            <a:endParaRPr lang="cs-CZ" sz="2800" dirty="0"/>
          </a:p>
        </p:txBody>
      </p:sp>
      <p:sp>
        <p:nvSpPr>
          <p:cNvPr id="11" name="Obdélník 10"/>
          <p:cNvSpPr/>
          <p:nvPr/>
        </p:nvSpPr>
        <p:spPr>
          <a:xfrm>
            <a:off x="4031940" y="2168058"/>
            <a:ext cx="1296144" cy="2629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2800" dirty="0" smtClean="0"/>
              <a:t>věda a výzkum</a:t>
            </a:r>
            <a:endParaRPr lang="cs-CZ" sz="2800" dirty="0"/>
          </a:p>
        </p:txBody>
      </p:sp>
      <p:sp>
        <p:nvSpPr>
          <p:cNvPr id="12" name="Obdélník 11"/>
          <p:cNvSpPr/>
          <p:nvPr/>
        </p:nvSpPr>
        <p:spPr>
          <a:xfrm>
            <a:off x="6804248" y="2168058"/>
            <a:ext cx="1296144" cy="2629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2800" dirty="0" smtClean="0"/>
              <a:t>spolupráce</a:t>
            </a:r>
            <a:endParaRPr lang="cs-CZ" sz="2800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Obdélník 14"/>
          <p:cNvSpPr/>
          <p:nvPr/>
        </p:nvSpPr>
        <p:spPr>
          <a:xfrm rot="5400000">
            <a:off x="4312856" y="2708920"/>
            <a:ext cx="648072" cy="7416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2800" dirty="0" smtClean="0"/>
              <a:t>administrativa</a:t>
            </a:r>
            <a:endParaRPr lang="cs-CZ" sz="2800" dirty="0"/>
          </a:p>
        </p:txBody>
      </p:sp>
      <p:cxnSp>
        <p:nvCxnSpPr>
          <p:cNvPr id="17" name="Přímá spojnice se šipkou 16"/>
          <p:cNvCxnSpPr/>
          <p:nvPr/>
        </p:nvCxnSpPr>
        <p:spPr>
          <a:xfrm flipV="1">
            <a:off x="1547664" y="4797152"/>
            <a:ext cx="0" cy="1296144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4283968" y="4797152"/>
            <a:ext cx="0" cy="1296144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7164288" y="4797152"/>
            <a:ext cx="0" cy="1296144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2195736" y="4797152"/>
            <a:ext cx="0" cy="64807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5076056" y="4783254"/>
            <a:ext cx="0" cy="64807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7956376" y="4797152"/>
            <a:ext cx="0" cy="64807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 rot="5400000">
            <a:off x="4347835" y="1772816"/>
            <a:ext cx="648072" cy="7416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2800" dirty="0" smtClean="0"/>
              <a:t>mezinárodní vztahy</a:t>
            </a:r>
            <a:endParaRPr lang="cs-CZ" sz="2800" dirty="0"/>
          </a:p>
        </p:txBody>
      </p:sp>
      <p:sp>
        <p:nvSpPr>
          <p:cNvPr id="5" name="Ovál 4"/>
          <p:cNvSpPr/>
          <p:nvPr/>
        </p:nvSpPr>
        <p:spPr>
          <a:xfrm>
            <a:off x="755576" y="692696"/>
            <a:ext cx="2232248" cy="49685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3563888" y="681365"/>
            <a:ext cx="2232248" cy="49685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/>
        </p:nvSpPr>
        <p:spPr>
          <a:xfrm>
            <a:off x="6372200" y="670034"/>
            <a:ext cx="2232248" cy="49685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4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  <p:bldP spid="15" grpId="0" animBg="1"/>
      <p:bldP spid="14" grpId="0" animBg="1"/>
      <p:bldP spid="5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Možnosti financování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projekty </a:t>
            </a:r>
            <a:r>
              <a:rPr lang="cs-CZ" dirty="0" err="1" smtClean="0"/>
              <a:t>VaV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1619672" y="1916832"/>
            <a:ext cx="1944216" cy="11521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GA ČR</a:t>
            </a:r>
            <a:endParaRPr lang="cs-CZ" sz="3200" dirty="0"/>
          </a:p>
        </p:txBody>
      </p:sp>
      <p:sp>
        <p:nvSpPr>
          <p:cNvPr id="7" name="Zaoblený obdélník 6"/>
          <p:cNvSpPr/>
          <p:nvPr/>
        </p:nvSpPr>
        <p:spPr>
          <a:xfrm>
            <a:off x="5364088" y="1916832"/>
            <a:ext cx="1944216" cy="11521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TA ČR</a:t>
            </a:r>
            <a:endParaRPr lang="cs-CZ" sz="3200" dirty="0"/>
          </a:p>
        </p:txBody>
      </p:sp>
      <p:sp>
        <p:nvSpPr>
          <p:cNvPr id="8" name="Zaoblený obdélník 7"/>
          <p:cNvSpPr/>
          <p:nvPr/>
        </p:nvSpPr>
        <p:spPr>
          <a:xfrm>
            <a:off x="5364088" y="3645024"/>
            <a:ext cx="1268524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ALFA</a:t>
            </a:r>
            <a:endParaRPr lang="cs-CZ" sz="2400" dirty="0"/>
          </a:p>
        </p:txBody>
      </p:sp>
      <p:sp>
        <p:nvSpPr>
          <p:cNvPr id="9" name="Zaoblený obdélník 8"/>
          <p:cNvSpPr/>
          <p:nvPr/>
        </p:nvSpPr>
        <p:spPr>
          <a:xfrm>
            <a:off x="7308304" y="3356992"/>
            <a:ext cx="1268524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BETA</a:t>
            </a:r>
            <a:endParaRPr lang="cs-CZ" sz="2400" dirty="0"/>
          </a:p>
        </p:txBody>
      </p:sp>
      <p:sp>
        <p:nvSpPr>
          <p:cNvPr id="10" name="Zaoblený obdélník 9"/>
          <p:cNvSpPr/>
          <p:nvPr/>
        </p:nvSpPr>
        <p:spPr>
          <a:xfrm>
            <a:off x="7871952" y="2060848"/>
            <a:ext cx="1268524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GAMA</a:t>
            </a:r>
            <a:endParaRPr lang="cs-CZ" sz="24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7308304" y="764704"/>
            <a:ext cx="1268524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DELTA</a:t>
            </a:r>
            <a:endParaRPr lang="cs-CZ" sz="24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5355776" y="621387"/>
            <a:ext cx="1268524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OMEGA</a:t>
            </a:r>
            <a:endParaRPr lang="cs-CZ" sz="2400" dirty="0"/>
          </a:p>
        </p:txBody>
      </p:sp>
      <p:sp>
        <p:nvSpPr>
          <p:cNvPr id="13" name="Zaoblený obdélník 12"/>
          <p:cNvSpPr/>
          <p:nvPr/>
        </p:nvSpPr>
        <p:spPr>
          <a:xfrm>
            <a:off x="1612048" y="4645678"/>
            <a:ext cx="1944216" cy="11521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mezinárodní</a:t>
            </a:r>
            <a:endParaRPr lang="cs-CZ" sz="2400" dirty="0"/>
          </a:p>
        </p:txBody>
      </p:sp>
      <p:sp>
        <p:nvSpPr>
          <p:cNvPr id="14" name="Zaoblený obdélník 13"/>
          <p:cNvSpPr/>
          <p:nvPr/>
        </p:nvSpPr>
        <p:spPr>
          <a:xfrm>
            <a:off x="3880884" y="4789694"/>
            <a:ext cx="1268524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HORIZON 2020</a:t>
            </a:r>
            <a:endParaRPr lang="cs-CZ" sz="2000" dirty="0"/>
          </a:p>
        </p:txBody>
      </p:sp>
      <p:sp>
        <p:nvSpPr>
          <p:cNvPr id="15" name="Zaoblený obdélník 14"/>
          <p:cNvSpPr/>
          <p:nvPr/>
        </p:nvSpPr>
        <p:spPr>
          <a:xfrm>
            <a:off x="5701934" y="4789694"/>
            <a:ext cx="1268524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Norské fondy</a:t>
            </a:r>
            <a:endParaRPr lang="cs-CZ" sz="2400" dirty="0"/>
          </a:p>
        </p:txBody>
      </p:sp>
      <p:sp>
        <p:nvSpPr>
          <p:cNvPr id="16" name="Zaoblený obdélník 15"/>
          <p:cNvSpPr/>
          <p:nvPr/>
        </p:nvSpPr>
        <p:spPr>
          <a:xfrm>
            <a:off x="7308304" y="4833086"/>
            <a:ext cx="1268524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…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8201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76064"/>
          </a:xfrm>
        </p:spPr>
        <p:txBody>
          <a:bodyPr/>
          <a:lstStyle/>
          <a:p>
            <a:r>
              <a:rPr lang="cs-CZ" dirty="0" smtClean="0"/>
              <a:t>Projekty FLD související s dřevozpracujícím průmyslem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752529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Zvýšení efektivnosti pěstování, dodávek a využití biomasy pro energetické účely z ekologických a zároveň z obnovitelných </a:t>
            </a:r>
            <a:r>
              <a:rPr lang="cs-CZ" dirty="0" smtClean="0"/>
              <a:t>zdrojů</a:t>
            </a:r>
          </a:p>
          <a:p>
            <a:r>
              <a:rPr lang="cs-CZ" dirty="0"/>
              <a:t>Využití dřevin z účelových porostů rekultivovaných a revitalizovaných ploch predikcí uplatnění pro termickou </a:t>
            </a:r>
            <a:r>
              <a:rPr lang="cs-CZ" dirty="0" smtClean="0"/>
              <a:t>modifikaci</a:t>
            </a:r>
          </a:p>
          <a:p>
            <a:r>
              <a:rPr lang="en-US" dirty="0"/>
              <a:t>Evaluation of the significant parameters influencing the content and emission of formaldehyde from Oriented Strand </a:t>
            </a:r>
            <a:r>
              <a:rPr lang="en-US" dirty="0" smtClean="0"/>
              <a:t>Boards</a:t>
            </a:r>
            <a:endParaRPr lang="cs-CZ" dirty="0" smtClean="0"/>
          </a:p>
          <a:p>
            <a:r>
              <a:rPr lang="cs-CZ" dirty="0"/>
              <a:t>Růstové procesy, </a:t>
            </a:r>
            <a:r>
              <a:rPr lang="cs-CZ" dirty="0" err="1"/>
              <a:t>kompetice</a:t>
            </a:r>
            <a:r>
              <a:rPr lang="cs-CZ" dirty="0"/>
              <a:t> a alokace biomasy v lesních ekosystémech se smrkem ztepilým jako dominantou </a:t>
            </a:r>
            <a:r>
              <a:rPr lang="cs-CZ" dirty="0" smtClean="0"/>
              <a:t>dřevinou</a:t>
            </a:r>
          </a:p>
          <a:p>
            <a:r>
              <a:rPr lang="en-US" dirty="0"/>
              <a:t>Forest management strategies to enhance the Migration potential of European forests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581128"/>
            <a:ext cx="1531813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53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Možnosti financování II.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1619672" y="1916832"/>
            <a:ext cx="6120680" cy="11521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smluvní výzkum</a:t>
            </a:r>
            <a:endParaRPr lang="cs-CZ" sz="3200" dirty="0"/>
          </a:p>
        </p:txBody>
      </p:sp>
      <p:sp>
        <p:nvSpPr>
          <p:cNvPr id="17" name="Zaoblený obdélník 16"/>
          <p:cNvSpPr/>
          <p:nvPr/>
        </p:nvSpPr>
        <p:spPr>
          <a:xfrm>
            <a:off x="1629940" y="3861048"/>
            <a:ext cx="6120680" cy="11521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finanční rámec 2014 – 2020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31028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17" descr="j00787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2503" y="1727597"/>
            <a:ext cx="6244584" cy="424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láček 6"/>
          <p:cNvSpPr/>
          <p:nvPr/>
        </p:nvSpPr>
        <p:spPr>
          <a:xfrm>
            <a:off x="-28524" y="12212"/>
            <a:ext cx="3816424" cy="2232248"/>
          </a:xfrm>
          <a:prstGeom prst="cloudCallout">
            <a:avLst>
              <a:gd name="adj1" fmla="val 88819"/>
              <a:gd name="adj2" fmla="val 6415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/>
              <a:t>$/€/CZK prosím</a:t>
            </a:r>
            <a:endParaRPr lang="cs-CZ" sz="4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788024" y="908720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Víme jak?</a:t>
            </a:r>
            <a:endParaRPr lang="cs-CZ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770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Podpora dřevařům z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0560"/>
          </a:xfrm>
        </p:spPr>
        <p:txBody>
          <a:bodyPr>
            <a:normAutofit/>
          </a:bodyPr>
          <a:lstStyle/>
          <a:p>
            <a:r>
              <a:rPr lang="cs-CZ" dirty="0" smtClean="0"/>
              <a:t>Informační servis</a:t>
            </a:r>
          </a:p>
          <a:p>
            <a:pPr lvl="1"/>
            <a:r>
              <a:rPr lang="cs-CZ" dirty="0" smtClean="0"/>
              <a:t>základní informace o možnostech pro dřevařský sektor</a:t>
            </a:r>
          </a:p>
          <a:p>
            <a:pPr marL="457200" lvl="1" indent="0" algn="ctr">
              <a:buNone/>
            </a:pPr>
            <a:r>
              <a:rPr lang="cs-CZ" dirty="0" smtClean="0">
                <a:hlinkClick r:id="rId2"/>
              </a:rPr>
              <a:t>www.forestplatform.cz</a:t>
            </a:r>
            <a:r>
              <a:rPr lang="cs-CZ" dirty="0" smtClean="0"/>
              <a:t> </a:t>
            </a:r>
          </a:p>
          <a:p>
            <a:pPr marL="457200" lvl="1" indent="0" algn="ctr">
              <a:buNone/>
            </a:pPr>
            <a:endParaRPr lang="cs-CZ" dirty="0" smtClean="0"/>
          </a:p>
          <a:p>
            <a:r>
              <a:rPr lang="cs-CZ" dirty="0" smtClean="0"/>
              <a:t>Projektová příručka „Jak na projekty“</a:t>
            </a:r>
          </a:p>
          <a:p>
            <a:pPr lvl="1"/>
            <a:r>
              <a:rPr lang="cs-CZ" dirty="0" smtClean="0"/>
              <a:t>cílem nabídnout jednoduchý návod na přípravu projektů a získání prostředků na financování projektu</a:t>
            </a:r>
          </a:p>
          <a:p>
            <a:pPr lvl="1"/>
            <a:r>
              <a:rPr lang="cs-CZ" dirty="0" smtClean="0"/>
              <a:t>první návrh prochází revizí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25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D_C2_CZ_obsahova">
  <a:themeElements>
    <a:clrScheme name="Vlastní 18">
      <a:dk1>
        <a:srgbClr val="1D1B10"/>
      </a:dk1>
      <a:lt1>
        <a:sysClr val="window" lastClr="FFFFFF"/>
      </a:lt1>
      <a:dk2>
        <a:srgbClr val="008000"/>
      </a:dk2>
      <a:lt2>
        <a:srgbClr val="EEECE1"/>
      </a:lt2>
      <a:accent1>
        <a:srgbClr val="669900"/>
      </a:accent1>
      <a:accent2>
        <a:srgbClr val="7AAF71"/>
      </a:accent2>
      <a:accent3>
        <a:srgbClr val="9BBB59"/>
      </a:accent3>
      <a:accent4>
        <a:srgbClr val="CFFF70"/>
      </a:accent4>
      <a:accent5>
        <a:srgbClr val="6DC44E"/>
      </a:accent5>
      <a:accent6>
        <a:srgbClr val="9CD86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D_C2_CZ_uvodni">
  <a:themeElements>
    <a:clrScheme name="Vlastní 2">
      <a:dk1>
        <a:srgbClr val="4B9846"/>
      </a:dk1>
      <a:lt1>
        <a:sysClr val="window" lastClr="FFFFFF"/>
      </a:lt1>
      <a:dk2>
        <a:srgbClr val="008000"/>
      </a:dk2>
      <a:lt2>
        <a:srgbClr val="EEECE1"/>
      </a:lt2>
      <a:accent1>
        <a:srgbClr val="669900"/>
      </a:accent1>
      <a:accent2>
        <a:srgbClr val="7AAF71"/>
      </a:accent2>
      <a:accent3>
        <a:srgbClr val="9BBB59"/>
      </a:accent3>
      <a:accent4>
        <a:srgbClr val="CFFF70"/>
      </a:accent4>
      <a:accent5>
        <a:srgbClr val="6DC44E"/>
      </a:accent5>
      <a:accent6>
        <a:srgbClr val="9CD86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FLD_C2_CZ_obsahova</Template>
  <TotalTime>1032</TotalTime>
  <Words>294</Words>
  <Application>Microsoft Office PowerPoint</Application>
  <PresentationFormat>Předvádění na obrazovce (4:3)</PresentationFormat>
  <Paragraphs>76</Paragraphs>
  <Slides>11</Slides>
  <Notes>6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FLD_C2_CZ_obsahova</vt:lpstr>
      <vt:lpstr>FLD_C2_CZ_uvodni</vt:lpstr>
      <vt:lpstr>Dokument</vt:lpstr>
      <vt:lpstr>Výsledky vědy a výzkumu v praxi -  dřevozpracujícího odvětví</vt:lpstr>
      <vt:lpstr>Bylo nebylo…</vt:lpstr>
      <vt:lpstr>Z obsahu</vt:lpstr>
      <vt:lpstr>Reálný život fakulty x potřeby praxe</vt:lpstr>
      <vt:lpstr>Možnosti financování </vt:lpstr>
      <vt:lpstr>Projekty FLD související s dřevozpracujícím průmyslem</vt:lpstr>
      <vt:lpstr>Možnosti financování II. </vt:lpstr>
      <vt:lpstr>Prezentace aplikace PowerPoint</vt:lpstr>
      <vt:lpstr>Podpora dřevařům z projektu</vt:lpstr>
      <vt:lpstr>Projektová příručka „Jak na projekty“ 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Aktuální ekonomické a politické problémy  lesnicko-dřevařského sektoru  Pohled představitele univerzity</dc:title>
  <dc:creator>ventrubova</dc:creator>
  <cp:lastModifiedBy>ANDREA</cp:lastModifiedBy>
  <cp:revision>61</cp:revision>
  <cp:lastPrinted>2013-09-16T11:43:27Z</cp:lastPrinted>
  <dcterms:created xsi:type="dcterms:W3CDTF">2013-09-16T10:58:07Z</dcterms:created>
  <dcterms:modified xsi:type="dcterms:W3CDTF">2014-03-31T12:26:48Z</dcterms:modified>
</cp:coreProperties>
</file>